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4"/>
  </p:notesMasterIdLst>
  <p:sldIdLst>
    <p:sldId id="256" r:id="rId2"/>
    <p:sldId id="259" r:id="rId3"/>
    <p:sldId id="292" r:id="rId4"/>
    <p:sldId id="293" r:id="rId5"/>
    <p:sldId id="290" r:id="rId6"/>
    <p:sldId id="294" r:id="rId7"/>
    <p:sldId id="295" r:id="rId8"/>
    <p:sldId id="296" r:id="rId9"/>
    <p:sldId id="297" r:id="rId10"/>
    <p:sldId id="291" r:id="rId11"/>
    <p:sldId id="303" r:id="rId12"/>
    <p:sldId id="30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65"/>
    <p:restoredTop sz="86220"/>
  </p:normalViewPr>
  <p:slideViewPr>
    <p:cSldViewPr snapToGrid="0" snapToObjects="1">
      <p:cViewPr varScale="1">
        <p:scale>
          <a:sx n="73" d="100"/>
          <a:sy n="73" d="100"/>
        </p:scale>
        <p:origin x="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4AC06-DF5F-8F49-888A-A8C8DDC0C14E}" type="datetimeFigureOut">
              <a:rPr lang="en-US" smtClean="0"/>
              <a:t>9/23/20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DF95B-CA57-3040-933D-B22782A9C4AC}" type="slidenum">
              <a:rPr lang="en-US" smtClean="0"/>
              <a:t>‹#›</a:t>
            </a:fld>
            <a:endParaRPr lang="en-US"/>
          </a:p>
        </p:txBody>
      </p:sp>
    </p:spTree>
    <p:extLst>
      <p:ext uri="{BB962C8B-B14F-4D97-AF65-F5344CB8AC3E}">
        <p14:creationId xmlns:p14="http://schemas.microsoft.com/office/powerpoint/2010/main" val="866066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with understanding our emotions. Anxiety, frustration or anger, depressed</a:t>
            </a:r>
          </a:p>
          <a:p>
            <a:r>
              <a:rPr lang="en-US" dirty="0"/>
              <a:t>No matter what your stressed about (outside) – getting grades, playing a sport, college, friends, online classes, social injustice, other global unrest… its critical to start with a strong foundation (inside), being good with you. Accepting yourself, loving yourself, defending yourself. </a:t>
            </a:r>
          </a:p>
          <a:p>
            <a:r>
              <a:rPr lang="en-US" dirty="0"/>
              <a:t>Then, in session 2, we’ll talk about changing the way you see yourself and the things that are happening around you. </a:t>
            </a:r>
          </a:p>
          <a:p>
            <a:r>
              <a:rPr lang="en-US" dirty="0"/>
              <a:t>In session 3, we’ll continue with additional strategies to deal with stress, boredom, frustration, and so forth.</a:t>
            </a:r>
          </a:p>
          <a:p>
            <a:r>
              <a:rPr lang="en-US" dirty="0"/>
              <a:t>When you feel negative you can do 2 things to deal with it… distract (video game, snack, read, music, bike)… process (work through it)</a:t>
            </a:r>
          </a:p>
        </p:txBody>
      </p:sp>
      <p:sp>
        <p:nvSpPr>
          <p:cNvPr id="4" name="Slide Number Placeholder 3"/>
          <p:cNvSpPr>
            <a:spLocks noGrp="1"/>
          </p:cNvSpPr>
          <p:nvPr>
            <p:ph type="sldNum" sz="quarter" idx="5"/>
          </p:nvPr>
        </p:nvSpPr>
        <p:spPr/>
        <p:txBody>
          <a:bodyPr/>
          <a:lstStyle/>
          <a:p>
            <a:fld id="{EBBDF95B-CA57-3040-933D-B22782A9C4AC}" type="slidenum">
              <a:rPr lang="en-US" smtClean="0"/>
              <a:t>2</a:t>
            </a:fld>
            <a:endParaRPr lang="en-US"/>
          </a:p>
        </p:txBody>
      </p:sp>
    </p:spTree>
    <p:extLst>
      <p:ext uri="{BB962C8B-B14F-4D97-AF65-F5344CB8AC3E}">
        <p14:creationId xmlns:p14="http://schemas.microsoft.com/office/powerpoint/2010/main" val="4265361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BBDF95B-CA57-3040-933D-B22782A9C4AC}" type="slidenum">
              <a:rPr lang="en-US" smtClean="0"/>
              <a:t>11</a:t>
            </a:fld>
            <a:endParaRPr lang="en-US"/>
          </a:p>
        </p:txBody>
      </p:sp>
    </p:spTree>
    <p:extLst>
      <p:ext uri="{BB962C8B-B14F-4D97-AF65-F5344CB8AC3E}">
        <p14:creationId xmlns:p14="http://schemas.microsoft.com/office/powerpoint/2010/main" val="962732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very important point that will be the foundation of this class…</a:t>
            </a:r>
          </a:p>
          <a:p>
            <a:pPr marL="228600" indent="-228600">
              <a:buAutoNum type="arabicParenR"/>
            </a:pPr>
            <a:r>
              <a:rPr lang="en-US" dirty="0"/>
              <a:t>Feel way you think – means you don’t have an emotion, feel, without thinking something first – example. If my friend yells at me I might think… I’m. bad friend and feel guilty, or she shouldn’t ay that and feel angry, or I may lose my friend and feel sad…</a:t>
            </a:r>
          </a:p>
          <a:p>
            <a:pPr marL="228600" indent="-228600">
              <a:buAutoNum type="arabicParenR"/>
            </a:pPr>
            <a:r>
              <a:rPr lang="en-US" dirty="0"/>
              <a:t>Those thoughts – twisted – like we have a funnel over our head input combined with experiences, knowledge, relationships, beliefs, expectations, </a:t>
            </a:r>
            <a:r>
              <a:rPr lang="en-US" dirty="0" err="1"/>
              <a:t>etc</a:t>
            </a:r>
            <a:r>
              <a:rPr lang="en-US" dirty="0"/>
              <a:t> – truth</a:t>
            </a:r>
          </a:p>
          <a:p>
            <a:pPr marL="228600" indent="-228600">
              <a:buAutoNum type="arabicParenR"/>
            </a:pPr>
            <a:r>
              <a:rPr lang="en-US" dirty="0"/>
              <a:t>Learn how to change the way you think </a:t>
            </a:r>
          </a:p>
          <a:p>
            <a:pPr marL="228600" indent="-228600">
              <a:buAutoNum type="arabicParenR"/>
            </a:pPr>
            <a:endParaRPr lang="en-US" dirty="0"/>
          </a:p>
          <a:p>
            <a:pPr marL="228600" indent="-228600">
              <a:buAutoNum type="arabicParenR"/>
            </a:pPr>
            <a:r>
              <a:rPr lang="en-US" dirty="0"/>
              <a:t>We can’t always change our circumstances, but we can think about them differently</a:t>
            </a:r>
          </a:p>
        </p:txBody>
      </p:sp>
      <p:sp>
        <p:nvSpPr>
          <p:cNvPr id="4" name="Slide Number Placeholder 3"/>
          <p:cNvSpPr>
            <a:spLocks noGrp="1"/>
          </p:cNvSpPr>
          <p:nvPr>
            <p:ph type="sldNum" sz="quarter" idx="5"/>
          </p:nvPr>
        </p:nvSpPr>
        <p:spPr/>
        <p:txBody>
          <a:bodyPr/>
          <a:lstStyle/>
          <a:p>
            <a:fld id="{EBBDF95B-CA57-3040-933D-B22782A9C4AC}" type="slidenum">
              <a:rPr lang="en-US" smtClean="0"/>
              <a:t>3</a:t>
            </a:fld>
            <a:endParaRPr lang="en-US"/>
          </a:p>
        </p:txBody>
      </p:sp>
    </p:spTree>
    <p:extLst>
      <p:ext uri="{BB962C8B-B14F-4D97-AF65-F5344CB8AC3E}">
        <p14:creationId xmlns:p14="http://schemas.microsoft.com/office/powerpoint/2010/main" val="153214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BDF95B-CA57-3040-933D-B22782A9C4AC}" type="slidenum">
              <a:rPr lang="en-US" smtClean="0"/>
              <a:t>4</a:t>
            </a:fld>
            <a:endParaRPr lang="en-US"/>
          </a:p>
        </p:txBody>
      </p:sp>
    </p:spTree>
    <p:extLst>
      <p:ext uri="{BB962C8B-B14F-4D97-AF65-F5344CB8AC3E}">
        <p14:creationId xmlns:p14="http://schemas.microsoft.com/office/powerpoint/2010/main" val="2826380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activity we’re going to do today is called positive reframing. This is a technique developed by Dr David Burns with the Feeling Good Institute. We are going to learn to accept our negative feelings. Instead of assuming that they mean something is wrong with us, we’re going to explore their value.</a:t>
            </a:r>
          </a:p>
          <a:p>
            <a:endParaRPr lang="en-US" dirty="0"/>
          </a:p>
          <a:p>
            <a:r>
              <a:rPr lang="en-US" dirty="0"/>
              <a:t>Painful emotions are like having a deep cut on your arm. The least painful way to deal with it is to leave it be and let it callous over. That way, it doesn’t hurt as </a:t>
            </a:r>
            <a:r>
              <a:rPr lang="en-US" dirty="0" err="1"/>
              <a:t>much.The</a:t>
            </a:r>
            <a:r>
              <a:rPr lang="en-US" dirty="0"/>
              <a:t> problem is, that in the long run it’s not healing and it will get much worse.  You really need to go in and clean it all out. It really hurts, but it allows healing to happen. It’s the same with our negative emotions. And the first step is to understand them.</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B2026E-5159-594E-A188-6C1E4FFE82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99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B2026E-5159-594E-A188-6C1E4FFE82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88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B2026E-5159-594E-A188-6C1E4FFE82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04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B2026E-5159-594E-A188-6C1E4FFE82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3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B2026E-5159-594E-A188-6C1E4FFE82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273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B2026E-5159-594E-A188-6C1E4FFE82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04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03CB87E-4591-47A1-9046-CF63F17215EF}" type="datetime2">
              <a:rPr lang="en-US" smtClean="0"/>
              <a:t>Wednesday, September 23, 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Sample Footer Text</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3A4F6043-7A67-491B-98BC-F933DED7226D}" type="slidenum">
              <a:rPr lang="en-US" smtClean="0"/>
              <a:t>‹#›</a:t>
            </a:fld>
            <a:endParaRPr lang="en-US"/>
          </a:p>
        </p:txBody>
      </p:sp>
    </p:spTree>
    <p:extLst>
      <p:ext uri="{BB962C8B-B14F-4D97-AF65-F5344CB8AC3E}">
        <p14:creationId xmlns:p14="http://schemas.microsoft.com/office/powerpoint/2010/main" val="1908398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352ED3-3C46-4C9A-9738-67B2D875E7E2}" type="datetime2">
              <a:rPr lang="en-US" smtClean="0"/>
              <a:pPr/>
              <a:t>Wednesday, September 23, 2020</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34255819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8352ED3-3C46-4C9A-9738-67B2D875E7E2}" type="datetime2">
              <a:rPr lang="en-US" smtClean="0"/>
              <a:pPr/>
              <a:t>Wednesday, September 23, 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99966952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8352ED3-3C46-4C9A-9738-67B2D875E7E2}" type="datetime2">
              <a:rPr lang="en-US" smtClean="0"/>
              <a:pPr/>
              <a:t>Wednesday, September 23, 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4F6043-7A67-491B-98BC-F933DED7226D}"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9068962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8352ED3-3C46-4C9A-9738-67B2D875E7E2}" type="datetime2">
              <a:rPr lang="en-US" smtClean="0"/>
              <a:pPr/>
              <a:t>Wednesday, September 23, 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40272796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8352ED3-3C46-4C9A-9738-67B2D875E7E2}" type="datetime2">
              <a:rPr lang="en-US" smtClean="0"/>
              <a:pPr/>
              <a:t>Wednesday, September 23, 2020</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675680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8352ED3-3C46-4C9A-9738-67B2D875E7E2}" type="datetime2">
              <a:rPr lang="en-US" smtClean="0"/>
              <a:pPr/>
              <a:t>Wednesday, September 23, 2020</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75140585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17F0E-8070-4DFE-A821-9A699EDBAD7E}" type="datetime2">
              <a:rPr lang="en-US" smtClean="0"/>
              <a:t>Wednesday, September 23, 2020</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023313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88D34AE-C7BF-46E5-A968-01C6641F6476}" type="datetime2">
              <a:rPr lang="en-US" smtClean="0"/>
              <a:t>Wednesday, September 23, 2020</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Sample Footer Text</a:t>
            </a:r>
          </a:p>
        </p:txBody>
      </p:sp>
      <p:sp>
        <p:nvSpPr>
          <p:cNvPr id="6" name="Slide Number Placeholder 5"/>
          <p:cNvSpPr>
            <a:spLocks noGrp="1"/>
          </p:cNvSpPr>
          <p:nvPr>
            <p:ph type="sldNum" sz="quarter" idx="12"/>
          </p:nvPr>
        </p:nvSpPr>
        <p:spPr>
          <a:xfrm>
            <a:off x="10862452" y="381000"/>
            <a:ext cx="643748" cy="365125"/>
          </a:xfrm>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738902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3DE70B-B772-416E-A790-995760B1742E}" type="datetime2">
              <a:rPr lang="en-US" smtClean="0"/>
              <a:t>Wednesday, September 23, 2020</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79347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6760CDE-A6F1-4138-AF12-ED09E8E5FB6B}" type="datetime2">
              <a:rPr lang="en-US" smtClean="0"/>
              <a:t>Wednesday, September 23, 2020</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Sample Footer Text</a:t>
            </a:r>
          </a:p>
        </p:txBody>
      </p:sp>
      <p:sp>
        <p:nvSpPr>
          <p:cNvPr id="6" name="Slide Number Placeholder 5"/>
          <p:cNvSpPr>
            <a:spLocks noGrp="1"/>
          </p:cNvSpPr>
          <p:nvPr>
            <p:ph type="sldNum" sz="quarter" idx="12"/>
          </p:nvPr>
        </p:nvSpPr>
        <p:spPr>
          <a:xfrm>
            <a:off x="10862452" y="381000"/>
            <a:ext cx="643748" cy="365125"/>
          </a:xfrm>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54128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15F8B1-DB7B-4D28-A97D-40FB2DD1EF78}" type="datetime2">
              <a:rPr lang="en-US" smtClean="0"/>
              <a:t>Wednesday, September 23, 2020</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1097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039161-23B8-4738-9069-73EBE8884FDD}" type="datetime2">
              <a:rPr lang="en-US" smtClean="0"/>
              <a:t>Wednesday, September 23, 2020</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18781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994D44-7693-499F-AC6C-11696134FE3F}" type="datetime2">
              <a:rPr lang="en-US" smtClean="0"/>
              <a:t>Wednesday, September 23, 2020</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263002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AF2AE-472C-4EF3-ABB2-24BAA9AE3CF7}" type="datetime2">
              <a:rPr lang="en-US" smtClean="0"/>
              <a:t>Wednesday, September 23, 2020</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23012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A162C-A7C1-4263-9453-1BAFF8C39559}" type="datetime2">
              <a:rPr lang="en-US" smtClean="0"/>
              <a:t>Wednesday, September 23, 2020</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93395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DF6793-3458-4587-8168-65F0C37A92D2}" type="datetime2">
              <a:rPr lang="en-US" smtClean="0"/>
              <a:t>Wednesday, September 23, 2020</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48385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8352ED3-3C46-4C9A-9738-67B2D875E7E2}" type="datetime2">
              <a:rPr lang="en-US" smtClean="0"/>
              <a:pPr/>
              <a:t>Wednesday, September 23, 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43038004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hrisguzniczakcounseling.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hrisguzniczakcounseling.c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BDCA4-3AF2-7D4C-B968-39B58FC1865F}"/>
              </a:ext>
            </a:extLst>
          </p:cNvPr>
          <p:cNvSpPr>
            <a:spLocks noGrp="1"/>
          </p:cNvSpPr>
          <p:nvPr>
            <p:ph type="ctrTitle"/>
          </p:nvPr>
        </p:nvSpPr>
        <p:spPr>
          <a:xfrm>
            <a:off x="1371600" y="1803405"/>
            <a:ext cx="9448800" cy="1825096"/>
          </a:xfrm>
        </p:spPr>
        <p:txBody>
          <a:bodyPr/>
          <a:lstStyle/>
          <a:p>
            <a:r>
              <a:rPr lang="en-US" dirty="0"/>
              <a:t>Understanding emotions</a:t>
            </a:r>
          </a:p>
        </p:txBody>
      </p:sp>
      <p:sp>
        <p:nvSpPr>
          <p:cNvPr id="3" name="Subtitle 2">
            <a:extLst>
              <a:ext uri="{FF2B5EF4-FFF2-40B4-BE49-F238E27FC236}">
                <a16:creationId xmlns:a16="http://schemas.microsoft.com/office/drawing/2014/main" id="{9E1EB127-BD36-0F41-8D69-20767BCF360B}"/>
              </a:ext>
            </a:extLst>
          </p:cNvPr>
          <p:cNvSpPr>
            <a:spLocks noGrp="1"/>
          </p:cNvSpPr>
          <p:nvPr>
            <p:ph type="subTitle" idx="1"/>
          </p:nvPr>
        </p:nvSpPr>
        <p:spPr>
          <a:xfrm>
            <a:off x="1371600" y="3632201"/>
            <a:ext cx="9448800" cy="1825096"/>
          </a:xfrm>
        </p:spPr>
        <p:txBody>
          <a:bodyPr>
            <a:normAutofit lnSpcReduction="10000"/>
          </a:bodyPr>
          <a:lstStyle/>
          <a:p>
            <a:r>
              <a:rPr lang="en-US" dirty="0"/>
              <a:t>Teen Mental Health Series Part 1</a:t>
            </a:r>
          </a:p>
          <a:p>
            <a:endParaRPr lang="en-US" dirty="0"/>
          </a:p>
          <a:p>
            <a:r>
              <a:rPr lang="en-US" dirty="0"/>
              <a:t>Chris Guzniczak, LPC</a:t>
            </a:r>
          </a:p>
          <a:p>
            <a:r>
              <a:rPr lang="en-US" dirty="0"/>
              <a:t>Flower Mound Counseling</a:t>
            </a:r>
          </a:p>
          <a:p>
            <a:r>
              <a:rPr lang="en-US" dirty="0">
                <a:solidFill>
                  <a:schemeClr val="accent4"/>
                </a:solidFill>
                <a:latin typeface="Trebuchet MS" panose="020B0603020202020204"/>
                <a:hlinkClick r:id="rId2">
                  <a:extLst>
                    <a:ext uri="{A12FA001-AC4F-418D-AE19-62706E023703}">
                      <ahyp:hlinkClr xmlns:ahyp="http://schemas.microsoft.com/office/drawing/2018/hyperlinkcolor" val="tx"/>
                    </a:ext>
                  </a:extLst>
                </a:hlinkClick>
              </a:rPr>
              <a:t>www.chrisguzniczakcounseling.com</a:t>
            </a:r>
            <a:endParaRPr lang="en-US">
              <a:solidFill>
                <a:schemeClr val="accent4"/>
              </a:solidFill>
              <a:latin typeface="Trebuchet MS" panose="020B0603020202020204"/>
            </a:endParaRPr>
          </a:p>
          <a:p>
            <a:endParaRPr lang="en-US" dirty="0"/>
          </a:p>
        </p:txBody>
      </p:sp>
    </p:spTree>
    <p:extLst>
      <p:ext uri="{BB962C8B-B14F-4D97-AF65-F5344CB8AC3E}">
        <p14:creationId xmlns:p14="http://schemas.microsoft.com/office/powerpoint/2010/main" val="3720393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4" y="764373"/>
            <a:ext cx="4350026" cy="850550"/>
          </a:xfrm>
        </p:spPr>
        <p:txBody>
          <a:bodyPr>
            <a:normAutofit fontScale="90000"/>
          </a:bodyPr>
          <a:lstStyle/>
          <a:p>
            <a:pPr algn="r"/>
            <a:r>
              <a:rPr lang="en-US" sz="3100" dirty="0"/>
              <a:t>Positive Reframing</a:t>
            </a:r>
            <a:br>
              <a:rPr lang="en-US" dirty="0">
                <a:solidFill>
                  <a:schemeClr val="accent3">
                    <a:lumMod val="60000"/>
                    <a:lumOff val="40000"/>
                  </a:schemeClr>
                </a:solidFill>
              </a:rPr>
            </a:br>
            <a:r>
              <a:rPr lang="en-US" dirty="0">
                <a:solidFill>
                  <a:schemeClr val="accent3">
                    <a:lumMod val="60000"/>
                    <a:lumOff val="40000"/>
                  </a:schemeClr>
                </a:solidFill>
              </a:rPr>
              <a:t> </a:t>
            </a:r>
            <a:endParaRPr lang="en-US" dirty="0"/>
          </a:p>
        </p:txBody>
      </p:sp>
      <p:pic>
        <p:nvPicPr>
          <p:cNvPr id="3" name="Picture 2">
            <a:extLst>
              <a:ext uri="{FF2B5EF4-FFF2-40B4-BE49-F238E27FC236}">
                <a16:creationId xmlns:a16="http://schemas.microsoft.com/office/drawing/2014/main" id="{2DE921E9-A764-4149-9EF2-310694CB7DA2}"/>
              </a:ext>
            </a:extLst>
          </p:cNvPr>
          <p:cNvPicPr>
            <a:picLocks noChangeAspect="1"/>
          </p:cNvPicPr>
          <p:nvPr/>
        </p:nvPicPr>
        <p:blipFill>
          <a:blip r:embed="rId3"/>
          <a:stretch>
            <a:fillRect/>
          </a:stretch>
        </p:blipFill>
        <p:spPr>
          <a:xfrm>
            <a:off x="730995" y="1189646"/>
            <a:ext cx="10288103" cy="5266017"/>
          </a:xfrm>
          <a:prstGeom prst="rect">
            <a:avLst/>
          </a:prstGeom>
        </p:spPr>
      </p:pic>
      <p:pic>
        <p:nvPicPr>
          <p:cNvPr id="4" name="Picture 3">
            <a:extLst>
              <a:ext uri="{FF2B5EF4-FFF2-40B4-BE49-F238E27FC236}">
                <a16:creationId xmlns:a16="http://schemas.microsoft.com/office/drawing/2014/main" id="{C6BADBC6-CDCE-E94F-A824-C13F81763A66}"/>
              </a:ext>
            </a:extLst>
          </p:cNvPr>
          <p:cNvPicPr>
            <a:picLocks noChangeAspect="1"/>
          </p:cNvPicPr>
          <p:nvPr/>
        </p:nvPicPr>
        <p:blipFill>
          <a:blip r:embed="rId4"/>
          <a:stretch>
            <a:fillRect/>
          </a:stretch>
        </p:blipFill>
        <p:spPr>
          <a:xfrm>
            <a:off x="4395496" y="6176263"/>
            <a:ext cx="2959100" cy="279400"/>
          </a:xfrm>
          <a:prstGeom prst="rect">
            <a:avLst/>
          </a:prstGeom>
        </p:spPr>
      </p:pic>
    </p:spTree>
    <p:extLst>
      <p:ext uri="{BB962C8B-B14F-4D97-AF65-F5344CB8AC3E}">
        <p14:creationId xmlns:p14="http://schemas.microsoft.com/office/powerpoint/2010/main" val="420879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BBEA-C07D-8B49-A520-31AEAF684099}"/>
              </a:ext>
            </a:extLst>
          </p:cNvPr>
          <p:cNvSpPr>
            <a:spLocks noGrp="1"/>
          </p:cNvSpPr>
          <p:nvPr>
            <p:ph type="title"/>
          </p:nvPr>
        </p:nvSpPr>
        <p:spPr/>
        <p:txBody>
          <a:bodyPr/>
          <a:lstStyle/>
          <a:p>
            <a:r>
              <a:rPr lang="en-US" dirty="0"/>
              <a:t>Why this matters</a:t>
            </a:r>
          </a:p>
        </p:txBody>
      </p:sp>
      <p:sp>
        <p:nvSpPr>
          <p:cNvPr id="3" name="Content Placeholder 2">
            <a:extLst>
              <a:ext uri="{FF2B5EF4-FFF2-40B4-BE49-F238E27FC236}">
                <a16:creationId xmlns:a16="http://schemas.microsoft.com/office/drawing/2014/main" id="{CDEA3515-97A6-114B-BD5D-EF065F99A272}"/>
              </a:ext>
            </a:extLst>
          </p:cNvPr>
          <p:cNvSpPr>
            <a:spLocks noGrp="1"/>
          </p:cNvSpPr>
          <p:nvPr>
            <p:ph idx="1"/>
          </p:nvPr>
        </p:nvSpPr>
        <p:spPr/>
        <p:txBody>
          <a:bodyPr/>
          <a:lstStyle/>
          <a:p>
            <a:r>
              <a:rPr lang="en-US" sz="2800" dirty="0"/>
              <a:t>Understanding your emotions is the first step to feeling better</a:t>
            </a:r>
          </a:p>
          <a:p>
            <a:r>
              <a:rPr lang="en-US" sz="2800" dirty="0"/>
              <a:t>Learn when feelings are healthy (grief) and unhealthy (hopeless)</a:t>
            </a:r>
          </a:p>
          <a:p>
            <a:r>
              <a:rPr lang="en-US" sz="2800" dirty="0"/>
              <a:t>Accept all of you (defaults and all)</a:t>
            </a:r>
          </a:p>
          <a:p>
            <a:r>
              <a:rPr lang="en-US" sz="2800" dirty="0"/>
              <a:t>Verbalize how you feel </a:t>
            </a:r>
          </a:p>
          <a:p>
            <a:r>
              <a:rPr lang="en-US" sz="2800" dirty="0"/>
              <a:t>Challenge the unhealthy feelings (next week)</a:t>
            </a:r>
          </a:p>
          <a:p>
            <a:endParaRPr lang="en-US" sz="2800" dirty="0"/>
          </a:p>
          <a:p>
            <a:endParaRPr lang="en-US" sz="2800" dirty="0"/>
          </a:p>
          <a:p>
            <a:endParaRPr lang="en-US" dirty="0"/>
          </a:p>
          <a:p>
            <a:endParaRPr lang="en-US" dirty="0"/>
          </a:p>
        </p:txBody>
      </p:sp>
    </p:spTree>
    <p:extLst>
      <p:ext uri="{BB962C8B-B14F-4D97-AF65-F5344CB8AC3E}">
        <p14:creationId xmlns:p14="http://schemas.microsoft.com/office/powerpoint/2010/main" val="25151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9562" y="609600"/>
            <a:ext cx="6424439" cy="1320800"/>
          </a:xfrm>
        </p:spPr>
        <p:txBody>
          <a:bodyPr>
            <a:normAutofit/>
          </a:bodyPr>
          <a:lstStyle/>
          <a:p>
            <a:r>
              <a:rPr lang="en-US" dirty="0">
                <a:solidFill>
                  <a:schemeClr val="accent4"/>
                </a:solidFill>
              </a:rPr>
              <a:t>Resources</a:t>
            </a:r>
          </a:p>
        </p:txBody>
      </p:sp>
      <p:pic>
        <p:nvPicPr>
          <p:cNvPr id="7" name="Picture 6" descr="A person standing posing for the camera&#10;&#10;Description automatically generated"/>
          <p:cNvPicPr>
            <a:picLocks noChangeAspect="1"/>
          </p:cNvPicPr>
          <p:nvPr/>
        </p:nvPicPr>
        <p:blipFill rotWithShape="1">
          <a:blip r:embed="rId2"/>
          <a:srcRect l="9548" r="7734" b="4"/>
          <a:stretch/>
        </p:blipFill>
        <p:spPr>
          <a:xfrm>
            <a:off x="20" y="3433864"/>
            <a:ext cx="2734036" cy="3433865"/>
          </a:xfrm>
          <a:custGeom>
            <a:avLst/>
            <a:gdLst/>
            <a:ahLst/>
            <a:cxnLst/>
            <a:rect l="l" t="t" r="r" b="b"/>
            <a:pathLst>
              <a:path w="2734056" h="3433865">
                <a:moveTo>
                  <a:pt x="0" y="0"/>
                </a:moveTo>
                <a:lnTo>
                  <a:pt x="2204758" y="0"/>
                </a:lnTo>
                <a:lnTo>
                  <a:pt x="2734056" y="3426053"/>
                </a:lnTo>
                <a:lnTo>
                  <a:pt x="2734056" y="3433865"/>
                </a:lnTo>
                <a:lnTo>
                  <a:pt x="461457" y="3433865"/>
                </a:lnTo>
                <a:lnTo>
                  <a:pt x="0" y="706119"/>
                </a:lnTo>
                <a:close/>
              </a:path>
            </a:pathLst>
          </a:custGeom>
        </p:spPr>
      </p:pic>
      <p:sp>
        <p:nvSpPr>
          <p:cNvPr id="3" name="Content Placeholder 2"/>
          <p:cNvSpPr>
            <a:spLocks noGrp="1"/>
          </p:cNvSpPr>
          <p:nvPr>
            <p:ph idx="1"/>
          </p:nvPr>
        </p:nvSpPr>
        <p:spPr>
          <a:xfrm>
            <a:off x="2849561" y="1981190"/>
            <a:ext cx="6424439" cy="3880773"/>
          </a:xfrm>
        </p:spPr>
        <p:txBody>
          <a:bodyPr>
            <a:normAutofit/>
          </a:bodyPr>
          <a:lstStyle/>
          <a:p>
            <a:r>
              <a:rPr lang="en-US" dirty="0"/>
              <a:t>Chris Guzniczak, Feedback from individual clients, 2019, 2020</a:t>
            </a:r>
          </a:p>
          <a:p>
            <a:r>
              <a:rPr lang="en-US" dirty="0"/>
              <a:t>David D Burns MD, from </a:t>
            </a:r>
            <a:r>
              <a:rPr lang="en-US" i="1" dirty="0"/>
              <a:t>Tools not Schools</a:t>
            </a:r>
            <a:r>
              <a:rPr lang="en-US" dirty="0"/>
              <a:t>, copyright 2013</a:t>
            </a:r>
          </a:p>
          <a:p>
            <a:endParaRPr lang="en-US" dirty="0"/>
          </a:p>
        </p:txBody>
      </p:sp>
      <p:sp>
        <p:nvSpPr>
          <p:cNvPr id="8" name="TextBox 7"/>
          <p:cNvSpPr txBox="1"/>
          <p:nvPr/>
        </p:nvSpPr>
        <p:spPr>
          <a:xfrm>
            <a:off x="2917999" y="3921577"/>
            <a:ext cx="9472465" cy="3108543"/>
          </a:xfrm>
          <a:prstGeom prst="rect">
            <a:avLst/>
          </a:prstGeom>
          <a:noFill/>
        </p:spPr>
        <p:txBody>
          <a:bodyPr wrap="none" rtlCol="0">
            <a:spAutoFit/>
          </a:bodyPr>
          <a:lstStyle/>
          <a:p>
            <a:pPr marL="0" marR="0" lvl="0" indent="0" algn="l" defTabSz="457200" rtl="0" eaLnBrk="1" fontAlgn="auto" latinLnBrk="0" hangingPunct="1">
              <a:spcBef>
                <a:spcPts val="0"/>
              </a:spcBef>
              <a:spcAft>
                <a:spcPts val="600"/>
              </a:spcAft>
              <a:buClrTx/>
              <a:buSzTx/>
              <a:buFontTx/>
              <a:buNone/>
              <a:tabLst/>
              <a:defRPr/>
            </a:pPr>
            <a:r>
              <a:rPr kumimoji="0" lang="en-US" b="1" i="0" u="none" strike="noStrike" kern="1200" cap="none" spc="0" normalizeH="0" baseline="0" noProof="0" dirty="0">
                <a:ln>
                  <a:noFill/>
                </a:ln>
                <a:effectLst/>
                <a:uLnTx/>
                <a:uFillTx/>
                <a:latin typeface="Trebuchet MS" panose="020B0603020202020204"/>
                <a:ea typeface="+mn-ea"/>
                <a:cs typeface="+mn-cs"/>
              </a:rPr>
              <a:t>Chris Guzniczak</a:t>
            </a:r>
            <a:r>
              <a:rPr kumimoji="0" lang="en-US" b="0" i="0" u="none" strike="noStrike" kern="1200" cap="none" spc="0" normalizeH="0" baseline="0" noProof="0" dirty="0">
                <a:ln>
                  <a:noFill/>
                </a:ln>
                <a:effectLst/>
                <a:uLnTx/>
                <a:uFillTx/>
                <a:latin typeface="Trebuchet MS" panose="020B0603020202020204"/>
                <a:ea typeface="+mn-ea"/>
                <a:cs typeface="+mn-cs"/>
              </a:rPr>
              <a:t>, Licensed Professional Counselor</a:t>
            </a:r>
          </a:p>
          <a:p>
            <a:pPr marL="0" marR="0" lvl="0" indent="0" algn="l" defTabSz="457200" rtl="0" eaLnBrk="1" fontAlgn="auto" latinLnBrk="0" hangingPunct="1">
              <a:spcBef>
                <a:spcPts val="0"/>
              </a:spcBef>
              <a:spcAft>
                <a:spcPts val="600"/>
              </a:spcAft>
              <a:buClrTx/>
              <a:buSzTx/>
              <a:buFontTx/>
              <a:buNone/>
              <a:tabLst/>
              <a:defRPr/>
            </a:pPr>
            <a:r>
              <a:rPr kumimoji="0" lang="en-US" b="1" i="0" u="none" strike="noStrike" kern="1200" cap="none" spc="0" normalizeH="0" baseline="0" noProof="0" dirty="0">
                <a:ln>
                  <a:noFill/>
                </a:ln>
                <a:solidFill>
                  <a:schemeClr val="accent4"/>
                </a:solidFill>
                <a:effectLst/>
                <a:uLnTx/>
                <a:uFillTx/>
                <a:latin typeface="Trebuchet MS" panose="020B0603020202020204"/>
                <a:ea typeface="+mn-ea"/>
                <a:cs typeface="+mn-cs"/>
              </a:rPr>
              <a:t>Flower Mound Counseling</a:t>
            </a:r>
          </a:p>
          <a:p>
            <a:pPr marL="0" marR="0" lvl="0" indent="0" algn="l" defTabSz="457200" rtl="0" eaLnBrk="1" fontAlgn="auto" latinLnBrk="0" hangingPunct="1">
              <a:spcBef>
                <a:spcPts val="0"/>
              </a:spcBef>
              <a:spcAft>
                <a:spcPts val="600"/>
              </a:spcAft>
              <a:buClrTx/>
              <a:buSzTx/>
              <a:buFontTx/>
              <a:buNone/>
              <a:tabLst/>
              <a:defRPr/>
            </a:pPr>
            <a:r>
              <a:rPr lang="en-US" dirty="0">
                <a:latin typeface="Trebuchet MS" panose="020B0603020202020204"/>
              </a:rPr>
              <a:t>(214</a:t>
            </a:r>
            <a:r>
              <a:rPr kumimoji="0" lang="en-US" b="0" i="0" u="none" strike="noStrike" kern="1200" cap="none" spc="0" normalizeH="0" baseline="0" noProof="0" dirty="0">
                <a:ln>
                  <a:noFill/>
                </a:ln>
                <a:effectLst/>
                <a:uLnTx/>
                <a:uFillTx/>
                <a:latin typeface="Trebuchet MS" panose="020B0603020202020204"/>
                <a:ea typeface="+mn-ea"/>
                <a:cs typeface="+mn-cs"/>
              </a:rPr>
              <a:t>) 918-9569</a:t>
            </a:r>
          </a:p>
          <a:p>
            <a:pPr marL="0" marR="0" lvl="0" indent="0" algn="l"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effectLst/>
                <a:uLnTx/>
                <a:uFillTx/>
                <a:latin typeface="Trebuchet MS" panose="020B0603020202020204"/>
                <a:ea typeface="+mn-ea"/>
                <a:cs typeface="+mn-cs"/>
              </a:rPr>
              <a:t>chrisguz.counseling@gmail.com</a:t>
            </a:r>
          </a:p>
          <a:p>
            <a:pPr marL="0" marR="0" lvl="0" indent="0" algn="l"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solidFill>
                  <a:schemeClr val="accent4"/>
                </a:solidFill>
                <a:effectLst/>
                <a:uLnTx/>
                <a:uFillTx/>
                <a:latin typeface="Trebuchet MS" panose="020B0603020202020204"/>
                <a:hlinkClick r:id="rId3">
                  <a:extLst>
                    <a:ext uri="{A12FA001-AC4F-418D-AE19-62706E023703}">
                      <ahyp:hlinkClr xmlns:ahyp="http://schemas.microsoft.com/office/drawing/2018/hyperlinkcolor" val="tx"/>
                    </a:ext>
                  </a:extLst>
                </a:hlinkClick>
              </a:rPr>
              <a:t>www.</a:t>
            </a:r>
            <a:r>
              <a:rPr lang="en-US" dirty="0">
                <a:solidFill>
                  <a:schemeClr val="accent4"/>
                </a:solidFill>
                <a:latin typeface="Trebuchet MS" panose="020B0603020202020204"/>
                <a:hlinkClick r:id="rId3">
                  <a:extLst>
                    <a:ext uri="{A12FA001-AC4F-418D-AE19-62706E023703}">
                      <ahyp:hlinkClr xmlns:ahyp="http://schemas.microsoft.com/office/drawing/2018/hyperlinkcolor" val="tx"/>
                    </a:ext>
                  </a:extLst>
                </a:hlinkClick>
              </a:rPr>
              <a:t>chrisguzniczakcounseling.com</a:t>
            </a:r>
            <a:endParaRPr kumimoji="0" lang="en-US" b="0" i="0" u="none" strike="noStrike" kern="1200" cap="none" spc="0" normalizeH="0" baseline="0" noProof="0" dirty="0">
              <a:ln>
                <a:noFill/>
              </a:ln>
              <a:solidFill>
                <a:schemeClr val="accent4"/>
              </a:solidFill>
              <a:effectLst/>
              <a:uLnTx/>
              <a:uFillTx/>
              <a:latin typeface="Trebuchet MS" panose="020B0603020202020204"/>
              <a:ea typeface="+mn-ea"/>
              <a:cs typeface="+mn-cs"/>
            </a:endParaRPr>
          </a:p>
          <a:p>
            <a:pPr marL="0" marR="0" lvl="0" indent="0" algn="l" defTabSz="457200" rtl="0" eaLnBrk="1" fontAlgn="auto" latinLnBrk="0" hangingPunct="1">
              <a:spcBef>
                <a:spcPts val="0"/>
              </a:spcBef>
              <a:spcAft>
                <a:spcPts val="600"/>
              </a:spcAft>
              <a:buClrTx/>
              <a:buSzTx/>
              <a:buFontTx/>
              <a:buNone/>
              <a:tabLst/>
              <a:defRPr/>
            </a:pPr>
            <a:endParaRPr kumimoji="0" lang="en-US" b="0" i="0" u="none" strike="noStrike" kern="1200" cap="none" spc="0" normalizeH="0" baseline="0" noProof="0" dirty="0">
              <a:ln>
                <a:noFill/>
              </a:ln>
              <a:solidFill>
                <a:schemeClr val="accent4"/>
              </a:solidFill>
              <a:effectLst/>
              <a:uLnTx/>
              <a:uFillTx/>
              <a:latin typeface="Trebuchet MS" panose="020B0603020202020204"/>
              <a:ea typeface="+mn-ea"/>
              <a:cs typeface="+mn-cs"/>
            </a:endParaRPr>
          </a:p>
          <a:p>
            <a:pPr>
              <a:spcAft>
                <a:spcPts val="600"/>
              </a:spcAft>
              <a:defRPr/>
            </a:pPr>
            <a:r>
              <a:rPr lang="en-US" b="1" dirty="0">
                <a:solidFill>
                  <a:schemeClr val="accent1"/>
                </a:solidFill>
              </a:rPr>
              <a:t>This presentation is for informational purposes only and is not intended to be advice </a:t>
            </a:r>
          </a:p>
          <a:p>
            <a:pPr>
              <a:spcAft>
                <a:spcPts val="600"/>
              </a:spcAft>
              <a:defRPr/>
            </a:pPr>
            <a:r>
              <a:rPr lang="en-US" b="1" dirty="0">
                <a:solidFill>
                  <a:schemeClr val="accent1"/>
                </a:solidFill>
              </a:rPr>
              <a:t>or counseling</a:t>
            </a:r>
            <a:endParaRPr kumimoji="0" lang="en-US" b="0" i="0" u="none" strike="noStrike" kern="1200" cap="none" spc="0" normalizeH="0" baseline="0" noProof="0" dirty="0">
              <a:ln>
                <a:noFill/>
              </a:ln>
              <a:solidFill>
                <a:schemeClr val="accent4"/>
              </a:solidFill>
              <a:effectLst/>
              <a:uLnTx/>
              <a:uFillTx/>
              <a:latin typeface="Trebuchet MS" panose="020B0603020202020204"/>
              <a:ea typeface="+mn-ea"/>
              <a:cs typeface="+mn-cs"/>
            </a:endParaRPr>
          </a:p>
          <a:p>
            <a:pPr marL="0" marR="0" lvl="0" indent="0" algn="l" defTabSz="457200" rtl="0" eaLnBrk="1" fontAlgn="auto" latinLnBrk="0" hangingPunct="1">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a:t>
            </a:r>
          </a:p>
        </p:txBody>
      </p:sp>
    </p:spTree>
    <p:extLst>
      <p:ext uri="{BB962C8B-B14F-4D97-AF65-F5344CB8AC3E}">
        <p14:creationId xmlns:p14="http://schemas.microsoft.com/office/powerpoint/2010/main" val="135042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BBEA-C07D-8B49-A520-31AEAF684099}"/>
              </a:ext>
            </a:extLst>
          </p:cNvPr>
          <p:cNvSpPr>
            <a:spLocks noGrp="1"/>
          </p:cNvSpPr>
          <p:nvPr>
            <p:ph type="title"/>
          </p:nvPr>
        </p:nvSpPr>
        <p:spPr/>
        <p:txBody>
          <a:bodyPr/>
          <a:lstStyle/>
          <a:p>
            <a:r>
              <a:rPr lang="en-US" dirty="0"/>
              <a:t>Overview of mental health series</a:t>
            </a:r>
          </a:p>
        </p:txBody>
      </p:sp>
      <p:sp>
        <p:nvSpPr>
          <p:cNvPr id="3" name="Content Placeholder 2">
            <a:extLst>
              <a:ext uri="{FF2B5EF4-FFF2-40B4-BE49-F238E27FC236}">
                <a16:creationId xmlns:a16="http://schemas.microsoft.com/office/drawing/2014/main" id="{CDEA3515-97A6-114B-BD5D-EF065F99A272}"/>
              </a:ext>
            </a:extLst>
          </p:cNvPr>
          <p:cNvSpPr>
            <a:spLocks noGrp="1"/>
          </p:cNvSpPr>
          <p:nvPr>
            <p:ph idx="1"/>
          </p:nvPr>
        </p:nvSpPr>
        <p:spPr/>
        <p:txBody>
          <a:bodyPr>
            <a:normAutofit/>
          </a:bodyPr>
          <a:lstStyle/>
          <a:p>
            <a:r>
              <a:rPr lang="en-US" sz="2800" dirty="0"/>
              <a:t>Session 1: Understanding Emotions </a:t>
            </a:r>
          </a:p>
          <a:p>
            <a:r>
              <a:rPr lang="en-US" sz="2800" dirty="0"/>
              <a:t>Session 2: Change the Way you THINK</a:t>
            </a:r>
          </a:p>
          <a:p>
            <a:r>
              <a:rPr lang="en-US" sz="2800" dirty="0"/>
              <a:t>Session 3: Additional Strategies to deal with stress</a:t>
            </a:r>
          </a:p>
          <a:p>
            <a:endParaRPr lang="en-US" sz="2800" dirty="0"/>
          </a:p>
          <a:p>
            <a:endParaRPr lang="en-US" sz="2800" dirty="0"/>
          </a:p>
          <a:p>
            <a:endParaRPr lang="en-US" sz="2800" dirty="0"/>
          </a:p>
          <a:p>
            <a:pPr marL="0" indent="0">
              <a:buNone/>
            </a:pPr>
            <a:r>
              <a:rPr lang="en-US" sz="2000" b="1" dirty="0">
                <a:solidFill>
                  <a:schemeClr val="accent1"/>
                </a:solidFill>
              </a:rPr>
              <a:t>This presentation is for informational purposes only and is not intended to be advise or counseling. If you would like counseling services, please contact Chris @ chrisguz.counseling@gmail.com </a:t>
            </a:r>
          </a:p>
        </p:txBody>
      </p:sp>
    </p:spTree>
    <p:extLst>
      <p:ext uri="{BB962C8B-B14F-4D97-AF65-F5344CB8AC3E}">
        <p14:creationId xmlns:p14="http://schemas.microsoft.com/office/powerpoint/2010/main" val="2931663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BBEA-C07D-8B49-A520-31AEAF684099}"/>
              </a:ext>
            </a:extLst>
          </p:cNvPr>
          <p:cNvSpPr>
            <a:spLocks noGrp="1"/>
          </p:cNvSpPr>
          <p:nvPr>
            <p:ph type="title"/>
          </p:nvPr>
        </p:nvSpPr>
        <p:spPr>
          <a:xfrm>
            <a:off x="4673600" y="764373"/>
            <a:ext cx="6832600" cy="1293028"/>
          </a:xfrm>
        </p:spPr>
        <p:txBody>
          <a:bodyPr>
            <a:normAutofit/>
          </a:bodyPr>
          <a:lstStyle/>
          <a:p>
            <a:r>
              <a:rPr lang="en-US" dirty="0"/>
              <a:t>Your truth is…  your truth</a:t>
            </a:r>
          </a:p>
        </p:txBody>
      </p:sp>
      <p:pic>
        <p:nvPicPr>
          <p:cNvPr id="5" name="Picture 4">
            <a:extLst>
              <a:ext uri="{FF2B5EF4-FFF2-40B4-BE49-F238E27FC236}">
                <a16:creationId xmlns:a16="http://schemas.microsoft.com/office/drawing/2014/main" id="{175FC382-59D0-CE49-9FBD-A9B7A8FBCD73}"/>
              </a:ext>
            </a:extLst>
          </p:cNvPr>
          <p:cNvPicPr>
            <a:picLocks noChangeAspect="1"/>
          </p:cNvPicPr>
          <p:nvPr/>
        </p:nvPicPr>
        <p:blipFill rotWithShape="1">
          <a:blip r:embed="rId3"/>
          <a:srcRect l="1000" r="3164" b="-3"/>
          <a:stretch/>
        </p:blipFill>
        <p:spPr>
          <a:xfrm>
            <a:off x="1005839" y="1309353"/>
            <a:ext cx="2084833" cy="3130175"/>
          </a:xfrm>
          <a:prstGeom prst="rect">
            <a:avLst/>
          </a:prstGeom>
        </p:spPr>
      </p:pic>
      <p:sp>
        <p:nvSpPr>
          <p:cNvPr id="3" name="Content Placeholder 2">
            <a:extLst>
              <a:ext uri="{FF2B5EF4-FFF2-40B4-BE49-F238E27FC236}">
                <a16:creationId xmlns:a16="http://schemas.microsoft.com/office/drawing/2014/main" id="{CDEA3515-97A6-114B-BD5D-EF065F99A272}"/>
              </a:ext>
            </a:extLst>
          </p:cNvPr>
          <p:cNvSpPr>
            <a:spLocks noGrp="1"/>
          </p:cNvSpPr>
          <p:nvPr>
            <p:ph idx="1"/>
          </p:nvPr>
        </p:nvSpPr>
        <p:spPr>
          <a:xfrm>
            <a:off x="3529584" y="2194560"/>
            <a:ext cx="7976616" cy="4206240"/>
          </a:xfrm>
        </p:spPr>
        <p:txBody>
          <a:bodyPr>
            <a:normAutofit/>
          </a:bodyPr>
          <a:lstStyle/>
          <a:p>
            <a:pPr marL="514350" indent="-514350">
              <a:buFont typeface="+mj-lt"/>
              <a:buAutoNum type="arabicPeriod"/>
            </a:pPr>
            <a:r>
              <a:rPr lang="en-US" sz="2800" dirty="0"/>
              <a:t>You FEEL the way you THINK</a:t>
            </a:r>
          </a:p>
          <a:p>
            <a:pPr marL="514350" indent="-514350">
              <a:buFont typeface="+mj-lt"/>
              <a:buAutoNum type="arabicPeriod"/>
            </a:pPr>
            <a:r>
              <a:rPr lang="en-US" sz="2800" dirty="0"/>
              <a:t>Negative thoughts that upset you are often distorted (not true)</a:t>
            </a:r>
          </a:p>
          <a:p>
            <a:pPr marL="514350" indent="-514350">
              <a:buFont typeface="+mj-lt"/>
              <a:buAutoNum type="arabicPeriod"/>
            </a:pPr>
            <a:r>
              <a:rPr lang="en-US" sz="2800" dirty="0"/>
              <a:t>When you change the way you THINK, you can change the way you FEEL</a:t>
            </a:r>
          </a:p>
        </p:txBody>
      </p:sp>
    </p:spTree>
    <p:extLst>
      <p:ext uri="{BB962C8B-B14F-4D97-AF65-F5344CB8AC3E}">
        <p14:creationId xmlns:p14="http://schemas.microsoft.com/office/powerpoint/2010/main" val="3676797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BBEA-C07D-8B49-A520-31AEAF684099}"/>
              </a:ext>
            </a:extLst>
          </p:cNvPr>
          <p:cNvSpPr>
            <a:spLocks noGrp="1"/>
          </p:cNvSpPr>
          <p:nvPr>
            <p:ph type="title"/>
          </p:nvPr>
        </p:nvSpPr>
        <p:spPr/>
        <p:txBody>
          <a:bodyPr/>
          <a:lstStyle/>
          <a:p>
            <a:r>
              <a:rPr lang="en-US" dirty="0"/>
              <a:t>Understanding our emotions</a:t>
            </a:r>
          </a:p>
        </p:txBody>
      </p:sp>
      <p:sp>
        <p:nvSpPr>
          <p:cNvPr id="3" name="Content Placeholder 2">
            <a:extLst>
              <a:ext uri="{FF2B5EF4-FFF2-40B4-BE49-F238E27FC236}">
                <a16:creationId xmlns:a16="http://schemas.microsoft.com/office/drawing/2014/main" id="{CDEA3515-97A6-114B-BD5D-EF065F99A272}"/>
              </a:ext>
            </a:extLst>
          </p:cNvPr>
          <p:cNvSpPr>
            <a:spLocks noGrp="1"/>
          </p:cNvSpPr>
          <p:nvPr>
            <p:ph idx="1"/>
          </p:nvPr>
        </p:nvSpPr>
        <p:spPr/>
        <p:txBody>
          <a:bodyPr/>
          <a:lstStyle/>
          <a:p>
            <a:pPr marL="0" indent="0">
              <a:buNone/>
            </a:pPr>
            <a:r>
              <a:rPr lang="en-US" sz="2800" dirty="0"/>
              <a:t>POSITIVE REFRAMING ACTIVITY</a:t>
            </a:r>
          </a:p>
          <a:p>
            <a:endParaRPr lang="en-US" sz="2800" dirty="0"/>
          </a:p>
          <a:p>
            <a:r>
              <a:rPr lang="en-US" sz="2800" dirty="0"/>
              <a:t>Learning points:</a:t>
            </a:r>
          </a:p>
          <a:p>
            <a:pPr lvl="1"/>
            <a:r>
              <a:rPr lang="en-US" sz="2600" dirty="0"/>
              <a:t>There are logical reasons that you feel the way that you do</a:t>
            </a:r>
          </a:p>
          <a:p>
            <a:pPr lvl="1"/>
            <a:r>
              <a:rPr lang="en-US" sz="2600" dirty="0"/>
              <a:t>Negative feelings don’t define you</a:t>
            </a:r>
          </a:p>
          <a:p>
            <a:pPr lvl="1"/>
            <a:r>
              <a:rPr lang="en-US" sz="2600" dirty="0"/>
              <a:t>They actually point to what is great about you!!</a:t>
            </a:r>
          </a:p>
          <a:p>
            <a:endParaRPr lang="en-US" sz="2800" dirty="0"/>
          </a:p>
          <a:p>
            <a:endParaRPr lang="en-US" sz="2800" dirty="0"/>
          </a:p>
          <a:p>
            <a:endParaRPr lang="en-US" dirty="0"/>
          </a:p>
          <a:p>
            <a:endParaRPr lang="en-US" dirty="0"/>
          </a:p>
        </p:txBody>
      </p:sp>
    </p:spTree>
    <p:extLst>
      <p:ext uri="{BB962C8B-B14F-4D97-AF65-F5344CB8AC3E}">
        <p14:creationId xmlns:p14="http://schemas.microsoft.com/office/powerpoint/2010/main" val="3896319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4" y="764373"/>
            <a:ext cx="4350026" cy="850550"/>
          </a:xfrm>
        </p:spPr>
        <p:txBody>
          <a:bodyPr>
            <a:normAutofit fontScale="90000"/>
          </a:bodyPr>
          <a:lstStyle/>
          <a:p>
            <a:pPr algn="r"/>
            <a:r>
              <a:rPr lang="en-US" sz="3100" dirty="0"/>
              <a:t>Positive Reframing</a:t>
            </a:r>
            <a:br>
              <a:rPr lang="en-US" dirty="0">
                <a:solidFill>
                  <a:schemeClr val="accent3">
                    <a:lumMod val="60000"/>
                    <a:lumOff val="40000"/>
                  </a:schemeClr>
                </a:solidFill>
              </a:rPr>
            </a:br>
            <a:r>
              <a:rPr lang="en-US" dirty="0">
                <a:solidFill>
                  <a:schemeClr val="accent3">
                    <a:lumMod val="60000"/>
                    <a:lumOff val="40000"/>
                  </a:schemeClr>
                </a:solidFill>
              </a:rPr>
              <a:t> </a:t>
            </a:r>
            <a:endParaRPr lang="en-US" dirty="0"/>
          </a:p>
        </p:txBody>
      </p:sp>
      <p:pic>
        <p:nvPicPr>
          <p:cNvPr id="5" name="Picture 4">
            <a:extLst>
              <a:ext uri="{FF2B5EF4-FFF2-40B4-BE49-F238E27FC236}">
                <a16:creationId xmlns:a16="http://schemas.microsoft.com/office/drawing/2014/main" id="{DC2E4D93-8470-C14B-88FA-BA59EDE6731C}"/>
              </a:ext>
            </a:extLst>
          </p:cNvPr>
          <p:cNvPicPr>
            <a:picLocks noChangeAspect="1"/>
          </p:cNvPicPr>
          <p:nvPr/>
        </p:nvPicPr>
        <p:blipFill>
          <a:blip r:embed="rId3"/>
          <a:stretch>
            <a:fillRect/>
          </a:stretch>
        </p:blipFill>
        <p:spPr>
          <a:xfrm>
            <a:off x="679037" y="1298448"/>
            <a:ext cx="10330338" cy="5222560"/>
          </a:xfrm>
          <a:prstGeom prst="rect">
            <a:avLst/>
          </a:prstGeom>
        </p:spPr>
      </p:pic>
      <p:pic>
        <p:nvPicPr>
          <p:cNvPr id="3" name="Picture 2">
            <a:extLst>
              <a:ext uri="{FF2B5EF4-FFF2-40B4-BE49-F238E27FC236}">
                <a16:creationId xmlns:a16="http://schemas.microsoft.com/office/drawing/2014/main" id="{E3D9991A-DC0F-814F-A4E5-CD630D3BB92D}"/>
              </a:ext>
            </a:extLst>
          </p:cNvPr>
          <p:cNvPicPr>
            <a:picLocks noChangeAspect="1"/>
          </p:cNvPicPr>
          <p:nvPr/>
        </p:nvPicPr>
        <p:blipFill>
          <a:blip r:embed="rId4"/>
          <a:stretch>
            <a:fillRect/>
          </a:stretch>
        </p:blipFill>
        <p:spPr>
          <a:xfrm>
            <a:off x="4197074" y="6093627"/>
            <a:ext cx="2959100" cy="279400"/>
          </a:xfrm>
          <a:prstGeom prst="rect">
            <a:avLst/>
          </a:prstGeom>
        </p:spPr>
      </p:pic>
    </p:spTree>
    <p:extLst>
      <p:ext uri="{BB962C8B-B14F-4D97-AF65-F5344CB8AC3E}">
        <p14:creationId xmlns:p14="http://schemas.microsoft.com/office/powerpoint/2010/main" val="61382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4" y="764373"/>
            <a:ext cx="4350026" cy="850550"/>
          </a:xfrm>
        </p:spPr>
        <p:txBody>
          <a:bodyPr>
            <a:normAutofit fontScale="90000"/>
          </a:bodyPr>
          <a:lstStyle/>
          <a:p>
            <a:pPr algn="r"/>
            <a:r>
              <a:rPr lang="en-US" sz="3100" dirty="0"/>
              <a:t>Positive Reframing</a:t>
            </a:r>
            <a:br>
              <a:rPr lang="en-US" dirty="0">
                <a:solidFill>
                  <a:schemeClr val="accent3">
                    <a:lumMod val="60000"/>
                    <a:lumOff val="40000"/>
                  </a:schemeClr>
                </a:solidFill>
              </a:rPr>
            </a:br>
            <a:r>
              <a:rPr lang="en-US" dirty="0">
                <a:solidFill>
                  <a:schemeClr val="accent3">
                    <a:lumMod val="60000"/>
                    <a:lumOff val="40000"/>
                  </a:schemeClr>
                </a:solidFill>
              </a:rPr>
              <a:t> </a:t>
            </a:r>
            <a:endParaRPr lang="en-US" dirty="0"/>
          </a:p>
        </p:txBody>
      </p:sp>
      <p:pic>
        <p:nvPicPr>
          <p:cNvPr id="3" name="Picture 2">
            <a:extLst>
              <a:ext uri="{FF2B5EF4-FFF2-40B4-BE49-F238E27FC236}">
                <a16:creationId xmlns:a16="http://schemas.microsoft.com/office/drawing/2014/main" id="{EAE0955F-928F-C141-9178-88EB22E4E2B2}"/>
              </a:ext>
            </a:extLst>
          </p:cNvPr>
          <p:cNvPicPr>
            <a:picLocks noChangeAspect="1"/>
          </p:cNvPicPr>
          <p:nvPr/>
        </p:nvPicPr>
        <p:blipFill>
          <a:blip r:embed="rId3"/>
          <a:stretch>
            <a:fillRect/>
          </a:stretch>
        </p:blipFill>
        <p:spPr>
          <a:xfrm>
            <a:off x="487337" y="1190752"/>
            <a:ext cx="10686631" cy="5365426"/>
          </a:xfrm>
          <a:prstGeom prst="rect">
            <a:avLst/>
          </a:prstGeom>
        </p:spPr>
      </p:pic>
      <p:pic>
        <p:nvPicPr>
          <p:cNvPr id="4" name="Picture 3">
            <a:extLst>
              <a:ext uri="{FF2B5EF4-FFF2-40B4-BE49-F238E27FC236}">
                <a16:creationId xmlns:a16="http://schemas.microsoft.com/office/drawing/2014/main" id="{2F5FE6E0-10C3-6C43-A3FC-40BC18BDC3F2}"/>
              </a:ext>
            </a:extLst>
          </p:cNvPr>
          <p:cNvPicPr>
            <a:picLocks noChangeAspect="1"/>
          </p:cNvPicPr>
          <p:nvPr/>
        </p:nvPicPr>
        <p:blipFill>
          <a:blip r:embed="rId4"/>
          <a:stretch>
            <a:fillRect/>
          </a:stretch>
        </p:blipFill>
        <p:spPr>
          <a:xfrm>
            <a:off x="4197074" y="6093627"/>
            <a:ext cx="2959100" cy="279400"/>
          </a:xfrm>
          <a:prstGeom prst="rect">
            <a:avLst/>
          </a:prstGeom>
        </p:spPr>
      </p:pic>
    </p:spTree>
    <p:extLst>
      <p:ext uri="{BB962C8B-B14F-4D97-AF65-F5344CB8AC3E}">
        <p14:creationId xmlns:p14="http://schemas.microsoft.com/office/powerpoint/2010/main" val="56004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4" y="764373"/>
            <a:ext cx="4350026" cy="850550"/>
          </a:xfrm>
        </p:spPr>
        <p:txBody>
          <a:bodyPr>
            <a:normAutofit fontScale="90000"/>
          </a:bodyPr>
          <a:lstStyle/>
          <a:p>
            <a:pPr algn="r"/>
            <a:r>
              <a:rPr lang="en-US" sz="3100" dirty="0"/>
              <a:t>Positive Reframing</a:t>
            </a:r>
            <a:br>
              <a:rPr lang="en-US" dirty="0">
                <a:solidFill>
                  <a:schemeClr val="accent3">
                    <a:lumMod val="60000"/>
                    <a:lumOff val="40000"/>
                  </a:schemeClr>
                </a:solidFill>
              </a:rPr>
            </a:br>
            <a:r>
              <a:rPr lang="en-US" dirty="0">
                <a:solidFill>
                  <a:schemeClr val="accent3">
                    <a:lumMod val="60000"/>
                    <a:lumOff val="40000"/>
                  </a:schemeClr>
                </a:solidFill>
              </a:rPr>
              <a:t> </a:t>
            </a:r>
            <a:endParaRPr lang="en-US" dirty="0"/>
          </a:p>
        </p:txBody>
      </p:sp>
      <p:pic>
        <p:nvPicPr>
          <p:cNvPr id="3" name="Picture 2">
            <a:extLst>
              <a:ext uri="{FF2B5EF4-FFF2-40B4-BE49-F238E27FC236}">
                <a16:creationId xmlns:a16="http://schemas.microsoft.com/office/drawing/2014/main" id="{FC84B2A8-5C2A-0842-91D1-3FDE83D0C9CB}"/>
              </a:ext>
            </a:extLst>
          </p:cNvPr>
          <p:cNvPicPr>
            <a:picLocks noChangeAspect="1"/>
          </p:cNvPicPr>
          <p:nvPr/>
        </p:nvPicPr>
        <p:blipFill>
          <a:blip r:embed="rId3"/>
          <a:stretch>
            <a:fillRect/>
          </a:stretch>
        </p:blipFill>
        <p:spPr>
          <a:xfrm>
            <a:off x="476242" y="1220216"/>
            <a:ext cx="10494548" cy="5326888"/>
          </a:xfrm>
          <a:prstGeom prst="rect">
            <a:avLst/>
          </a:prstGeom>
        </p:spPr>
      </p:pic>
      <p:pic>
        <p:nvPicPr>
          <p:cNvPr id="4" name="Picture 3">
            <a:extLst>
              <a:ext uri="{FF2B5EF4-FFF2-40B4-BE49-F238E27FC236}">
                <a16:creationId xmlns:a16="http://schemas.microsoft.com/office/drawing/2014/main" id="{E5B6B7EF-CD17-B444-AF4A-6EBF3E9AA4E2}"/>
              </a:ext>
            </a:extLst>
          </p:cNvPr>
          <p:cNvPicPr>
            <a:picLocks noChangeAspect="1"/>
          </p:cNvPicPr>
          <p:nvPr/>
        </p:nvPicPr>
        <p:blipFill>
          <a:blip r:embed="rId4"/>
          <a:stretch>
            <a:fillRect/>
          </a:stretch>
        </p:blipFill>
        <p:spPr>
          <a:xfrm>
            <a:off x="4053742" y="6085254"/>
            <a:ext cx="2959100" cy="279400"/>
          </a:xfrm>
          <a:prstGeom prst="rect">
            <a:avLst/>
          </a:prstGeom>
        </p:spPr>
      </p:pic>
    </p:spTree>
    <p:extLst>
      <p:ext uri="{BB962C8B-B14F-4D97-AF65-F5344CB8AC3E}">
        <p14:creationId xmlns:p14="http://schemas.microsoft.com/office/powerpoint/2010/main" val="16493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4" y="764373"/>
            <a:ext cx="4350026" cy="850550"/>
          </a:xfrm>
        </p:spPr>
        <p:txBody>
          <a:bodyPr>
            <a:normAutofit fontScale="90000"/>
          </a:bodyPr>
          <a:lstStyle/>
          <a:p>
            <a:pPr algn="r"/>
            <a:r>
              <a:rPr lang="en-US" sz="3100" dirty="0"/>
              <a:t>Positive Reframing</a:t>
            </a:r>
            <a:br>
              <a:rPr lang="en-US" dirty="0">
                <a:solidFill>
                  <a:schemeClr val="accent3">
                    <a:lumMod val="60000"/>
                    <a:lumOff val="40000"/>
                  </a:schemeClr>
                </a:solidFill>
              </a:rPr>
            </a:br>
            <a:r>
              <a:rPr lang="en-US" dirty="0">
                <a:solidFill>
                  <a:schemeClr val="accent3">
                    <a:lumMod val="60000"/>
                    <a:lumOff val="40000"/>
                  </a:schemeClr>
                </a:solidFill>
              </a:rPr>
              <a:t> </a:t>
            </a:r>
            <a:endParaRPr lang="en-US" dirty="0"/>
          </a:p>
        </p:txBody>
      </p:sp>
      <p:pic>
        <p:nvPicPr>
          <p:cNvPr id="3" name="Picture 2">
            <a:extLst>
              <a:ext uri="{FF2B5EF4-FFF2-40B4-BE49-F238E27FC236}">
                <a16:creationId xmlns:a16="http://schemas.microsoft.com/office/drawing/2014/main" id="{9D981CD5-761E-5A4B-8CDD-067032C2F98E}"/>
              </a:ext>
            </a:extLst>
          </p:cNvPr>
          <p:cNvPicPr>
            <a:picLocks noChangeAspect="1"/>
          </p:cNvPicPr>
          <p:nvPr/>
        </p:nvPicPr>
        <p:blipFill>
          <a:blip r:embed="rId3"/>
          <a:stretch>
            <a:fillRect/>
          </a:stretch>
        </p:blipFill>
        <p:spPr>
          <a:xfrm>
            <a:off x="910753" y="1189648"/>
            <a:ext cx="10370493" cy="5228337"/>
          </a:xfrm>
          <a:prstGeom prst="rect">
            <a:avLst/>
          </a:prstGeom>
        </p:spPr>
      </p:pic>
      <p:pic>
        <p:nvPicPr>
          <p:cNvPr id="4" name="Picture 3">
            <a:extLst>
              <a:ext uri="{FF2B5EF4-FFF2-40B4-BE49-F238E27FC236}">
                <a16:creationId xmlns:a16="http://schemas.microsoft.com/office/drawing/2014/main" id="{566D2695-D555-FB44-9442-2D5D5568FD1F}"/>
              </a:ext>
            </a:extLst>
          </p:cNvPr>
          <p:cNvPicPr>
            <a:picLocks noChangeAspect="1"/>
          </p:cNvPicPr>
          <p:nvPr/>
        </p:nvPicPr>
        <p:blipFill>
          <a:blip r:embed="rId4"/>
          <a:stretch>
            <a:fillRect/>
          </a:stretch>
        </p:blipFill>
        <p:spPr>
          <a:xfrm>
            <a:off x="4475773" y="5953927"/>
            <a:ext cx="2959100" cy="279400"/>
          </a:xfrm>
          <a:prstGeom prst="rect">
            <a:avLst/>
          </a:prstGeom>
        </p:spPr>
      </p:pic>
    </p:spTree>
    <p:extLst>
      <p:ext uri="{BB962C8B-B14F-4D97-AF65-F5344CB8AC3E}">
        <p14:creationId xmlns:p14="http://schemas.microsoft.com/office/powerpoint/2010/main" val="211304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4" y="764373"/>
            <a:ext cx="4350026" cy="850550"/>
          </a:xfrm>
        </p:spPr>
        <p:txBody>
          <a:bodyPr>
            <a:normAutofit fontScale="90000"/>
          </a:bodyPr>
          <a:lstStyle/>
          <a:p>
            <a:pPr algn="r"/>
            <a:r>
              <a:rPr lang="en-US" sz="3100" dirty="0"/>
              <a:t>Positive Reframing</a:t>
            </a:r>
            <a:br>
              <a:rPr lang="en-US" dirty="0">
                <a:solidFill>
                  <a:schemeClr val="accent3">
                    <a:lumMod val="60000"/>
                    <a:lumOff val="40000"/>
                  </a:schemeClr>
                </a:solidFill>
              </a:rPr>
            </a:br>
            <a:r>
              <a:rPr lang="en-US" dirty="0">
                <a:solidFill>
                  <a:schemeClr val="accent3">
                    <a:lumMod val="60000"/>
                    <a:lumOff val="40000"/>
                  </a:schemeClr>
                </a:solidFill>
              </a:rPr>
              <a:t> </a:t>
            </a:r>
            <a:endParaRPr lang="en-US" dirty="0"/>
          </a:p>
        </p:txBody>
      </p:sp>
      <p:pic>
        <p:nvPicPr>
          <p:cNvPr id="3" name="Picture 2">
            <a:extLst>
              <a:ext uri="{FF2B5EF4-FFF2-40B4-BE49-F238E27FC236}">
                <a16:creationId xmlns:a16="http://schemas.microsoft.com/office/drawing/2014/main" id="{C66473BC-7E17-5F4B-AFDE-05E56FDEA0A9}"/>
              </a:ext>
            </a:extLst>
          </p:cNvPr>
          <p:cNvPicPr>
            <a:picLocks noChangeAspect="1"/>
          </p:cNvPicPr>
          <p:nvPr/>
        </p:nvPicPr>
        <p:blipFill>
          <a:blip r:embed="rId3"/>
          <a:stretch>
            <a:fillRect/>
          </a:stretch>
        </p:blipFill>
        <p:spPr>
          <a:xfrm>
            <a:off x="855528" y="1219453"/>
            <a:ext cx="10083376" cy="5181347"/>
          </a:xfrm>
          <a:prstGeom prst="rect">
            <a:avLst/>
          </a:prstGeom>
        </p:spPr>
      </p:pic>
      <p:pic>
        <p:nvPicPr>
          <p:cNvPr id="4" name="Picture 3">
            <a:extLst>
              <a:ext uri="{FF2B5EF4-FFF2-40B4-BE49-F238E27FC236}">
                <a16:creationId xmlns:a16="http://schemas.microsoft.com/office/drawing/2014/main" id="{4432519D-F994-8B43-99D2-3138DC08DA67}"/>
              </a:ext>
            </a:extLst>
          </p:cNvPr>
          <p:cNvPicPr>
            <a:picLocks noChangeAspect="1"/>
          </p:cNvPicPr>
          <p:nvPr/>
        </p:nvPicPr>
        <p:blipFill>
          <a:blip r:embed="rId4"/>
          <a:stretch>
            <a:fillRect/>
          </a:stretch>
        </p:blipFill>
        <p:spPr>
          <a:xfrm>
            <a:off x="4417666" y="5953927"/>
            <a:ext cx="2959100" cy="279400"/>
          </a:xfrm>
          <a:prstGeom prst="rect">
            <a:avLst/>
          </a:prstGeom>
        </p:spPr>
      </p:pic>
    </p:spTree>
    <p:extLst>
      <p:ext uri="{BB962C8B-B14F-4D97-AF65-F5344CB8AC3E}">
        <p14:creationId xmlns:p14="http://schemas.microsoft.com/office/powerpoint/2010/main" val="151835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731</Words>
  <Application>Microsoft Macintosh PowerPoint</Application>
  <PresentationFormat>Widescreen</PresentationFormat>
  <Paragraphs>78</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Trebuchet MS</vt:lpstr>
      <vt:lpstr>Vapor Trail</vt:lpstr>
      <vt:lpstr>Understanding emotions</vt:lpstr>
      <vt:lpstr>Overview of mental health series</vt:lpstr>
      <vt:lpstr>Your truth is…  your truth</vt:lpstr>
      <vt:lpstr>Understanding our emotions</vt:lpstr>
      <vt:lpstr>Positive Reframing  </vt:lpstr>
      <vt:lpstr>Positive Reframing  </vt:lpstr>
      <vt:lpstr>Positive Reframing  </vt:lpstr>
      <vt:lpstr>Positive Reframing  </vt:lpstr>
      <vt:lpstr>Positive Reframing  </vt:lpstr>
      <vt:lpstr>Positive Reframing  </vt:lpstr>
      <vt:lpstr>Why this matters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I feel this way</dc:title>
  <dc:creator>Chris Guzniczak</dc:creator>
  <cp:lastModifiedBy>Chris Guzniczak</cp:lastModifiedBy>
  <cp:revision>25</cp:revision>
  <dcterms:created xsi:type="dcterms:W3CDTF">2020-09-18T20:12:08Z</dcterms:created>
  <dcterms:modified xsi:type="dcterms:W3CDTF">2020-09-23T15:36:50Z</dcterms:modified>
</cp:coreProperties>
</file>